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  <p:sldMasterId id="2147483690" r:id="rId5"/>
  </p:sldMasterIdLst>
  <p:notesMasterIdLst>
    <p:notesMasterId r:id="rId15"/>
  </p:notesMasterIdLst>
  <p:handoutMasterIdLst>
    <p:handoutMasterId r:id="rId16"/>
  </p:handoutMasterIdLst>
  <p:sldIdLst>
    <p:sldId id="283" r:id="rId6"/>
    <p:sldId id="285" r:id="rId7"/>
    <p:sldId id="284" r:id="rId8"/>
    <p:sldId id="286" r:id="rId9"/>
    <p:sldId id="288" r:id="rId10"/>
    <p:sldId id="287" r:id="rId11"/>
    <p:sldId id="291" r:id="rId12"/>
    <p:sldId id="289" r:id="rId13"/>
    <p:sldId id="290" r:id="rId14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67CF6B-3CCF-4499-B505-AFF9F20FDB5B}" v="278" dt="2020-05-31T15:36:19.451"/>
    <p1510:client id="{90F9D187-CE35-4678-8C30-E922ADD06A33}" v="103" dt="2020-08-10T08:14:48.7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66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352" y="20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27A9BD15-CE09-47AC-B221-CA61FDC846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cs-CZ" dirty="0" err="1"/>
              <a:t>rhe</a:t>
            </a:r>
            <a:endParaRPr lang="cs-CZ" dirty="0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F558004F-6F7F-4C04-8B02-C17BB2F0E82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7FD9D-AE12-415B-9A36-A12897260BAF}" type="datetimeFigureOut">
              <a:rPr lang="cs-CZ" smtClean="0"/>
              <a:t>12.11.2023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C3AEFDC-FDE8-4754-A8C6-E0FD6A7E5F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DEE66969-4643-46A4-B302-F7319A22B7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C72FA-23D5-4238-834D-E2A27AF48DE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97369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63A614-D94B-45B8-80AB-CECDDC57E7D3}" type="datetimeFigureOut">
              <a:rPr lang="cs-CZ" smtClean="0"/>
              <a:t>12.11.2023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83AA26-EC03-4D44-B268-9513B521F5F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321027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E8BDC98-C388-4C99-883B-79E31413E8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1600A9B-2329-453A-82A1-0F2A983EE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4F60E02-F2D1-4B2D-8F52-94FF9ECE4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37907-13BF-A74C-93A6-109ADDD41E8B}" type="datetime1">
              <a:rPr lang="cs-CZ" smtClean="0"/>
              <a:t>12.11.2023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46D8AC4-D759-4FAC-B138-104682E09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DCF3EEA-A151-433B-B17A-42A8AA32C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49572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10051CB-29D1-4BB8-9BCF-81054E7DB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56C8BDCC-81A2-4807-8965-F4596CCB8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8E63AD9-CFE5-4FC9-9754-EF6AF6A03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D0831-FF7F-CF44-8393-0050526B8624}" type="datetime1">
              <a:rPr lang="cs-CZ" smtClean="0"/>
              <a:t>12.11.2023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ABCBD88-536D-43C7-8EF7-74B654B00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344A92D-4574-460D-9921-E0B1A5174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70832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66A88A75-995E-4858-92A8-868892FB25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7B57A113-027A-4DF1-B0D9-08FDD8D02A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8A60E0B-AE80-4D27-B5DC-3FD91F956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F0986-F218-CE43-9CAA-F5E020AC4111}" type="datetime1">
              <a:rPr lang="cs-CZ" smtClean="0"/>
              <a:t>12.11.2023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1D84491-A845-4B58-A31D-D9E3A658C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5EB9F88-D304-4C57-8025-9133CCE9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46721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367D3D4-0E74-4349-A0AC-2925E114C3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71807F2-BEB8-4CEC-982A-ED450F595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47BFB3D-A247-4394-BB9D-1918F75DD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A9501-F4CC-7E46-9556-412342802E43}" type="datetime1">
              <a:rPr lang="cs-CZ" smtClean="0"/>
              <a:t>12.11.2023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58E4DBF-1A94-4266-9770-90B7FB654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240DCB5-4FA9-4173-B03E-F04770B8D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26864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A5E27EC-6734-4FAA-B557-891267363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9389DFD-5DAD-4201-8DEC-518734F6D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6F47F8C-B7B9-4C0B-9437-65EFDD404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1555E-4FE6-FF4A-9D53-EE949FFB340C}" type="datetime1">
              <a:rPr lang="cs-CZ" smtClean="0"/>
              <a:t>12.11.2023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554CD0F-F56C-480E-8A9B-6E3FA602D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20EFE23-38D5-488B-A1CA-2BA771EA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67117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3EABA21-E28F-460A-AF21-C66C8E06F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C1591DA-024F-4AB8-AE5B-7BC997DBE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20EA9D-9007-46D8-8D61-D4943B920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85090-FB4E-8D44-83EA-7F0A2E60EE4D}" type="datetime1">
              <a:rPr lang="cs-CZ" smtClean="0"/>
              <a:t>12.11.2023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04B0DA1-D43F-4A23-9C29-D8A9DCC22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6247901-92D2-4A25-820F-04A953F09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168319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1D27FCB-0A73-46BA-8C50-E86A8051B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DBAC72E-5F4A-4F12-82F5-EA5063CC05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567A20B1-3ADC-4115-83A3-BBB89A0AE3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A3CDCB7-AD47-4D03-AEC5-CCD5113D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56F0F-FDE2-834D-BEEA-03A7D63A496C}" type="datetime1">
              <a:rPr lang="cs-CZ" smtClean="0"/>
              <a:t>12.11.2023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F912AFB1-5129-4116-BE3B-ED9408EC1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62C08178-6928-4BBB-8DAC-91A4BFF1A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60414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3B4313F-2C1C-402F-B274-35181CB52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65489DD-AF15-4273-82E3-188DB3D494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867BAA61-9F99-429C-86D9-4889A5758F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40C6D443-6F11-4D18-85CB-363633FDBE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8D1E874C-C352-4376-A498-582C4DED55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EA2BB3E0-9547-4F90-AA85-402DC1D21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4E02E-A659-104E-8BBD-93A594747565}" type="datetime1">
              <a:rPr lang="cs-CZ" smtClean="0"/>
              <a:t>12.11.2023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56A9CB7E-6D17-4B2D-9E56-F78FB16DC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859FA31B-FE8C-41CF-8F68-B06D368C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661178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8CD0C2E-71E4-4424-A4E3-53EE9B102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108700F6-055E-4294-B9B8-C9471AB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79AC7-19DA-A24F-8B30-235746737D63}" type="datetime1">
              <a:rPr lang="cs-CZ" smtClean="0"/>
              <a:t>12.11.2023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BA6C742-4B45-413C-8155-1170827D1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7E13B103-12AA-4542-886C-81DEB4772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150118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1CC8D288-027F-4533-B320-30539A5F6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E631-DFBD-8F4F-A180-FB8DACA0EF1A}" type="datetime1">
              <a:rPr lang="cs-CZ" smtClean="0"/>
              <a:t>12.11.2023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0DD955DF-8328-4105-AED1-E66E4453C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3EE1B71F-4C9E-49F2-B930-BDA26FE2E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186723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DAD15F3-8F62-4C0F-A20E-C00FC52B8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3824BB8-CC79-48CD-AB0F-B6798FB49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15EEC7C8-A365-4BB0-952D-393332387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DF8AF85D-2004-4741-89DD-483C71CE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F5450-EF5B-544B-BBAC-632CA6CCF09D}" type="datetime1">
              <a:rPr lang="cs-CZ" smtClean="0"/>
              <a:t>12.11.2023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62FB2122-D2AF-483A-BE61-2DAC53B00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85FDDBF-9516-4BC5-B7E9-04D3A4B6D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12440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9CBA2D8-9BB3-4260-852B-8782426B7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564DC54-2936-4AD3-9211-116B4C493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7003EF8-4445-4AC4-98BA-098018FBB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1C36757F-6633-CC4F-9185-D4B4319E5FCB}" type="datetime1">
              <a:rPr lang="cs-CZ" smtClean="0"/>
              <a:t>12.11.2023</a:t>
            </a:fld>
            <a:endParaRPr lang="cs-CZ" dirty="0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4BFAA9C-EF39-4504-8A8F-047BB22B3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779E4EA-3AA8-4F9A-9EFB-B70AE54B5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74147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C33696-98FB-4FA4-8D74-75BEEDFA8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8DD040A7-6754-4CEC-A3DD-A585BE478E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55FC45DB-DD74-4E94-912C-2036D1775D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E0CD8EF2-FED1-450C-893D-F13E6E161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7FF00-B7A0-2341-A8F3-F8BB9CB3050A}" type="datetime1">
              <a:rPr lang="cs-CZ" smtClean="0"/>
              <a:t>12.11.2023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E06F45D-D11A-4BC2-9F99-1E642F88D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5050EFD3-1DC9-4926-9DCB-1192455F5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25733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CCA2D86-436C-40E8-BC25-7BC396391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0390341F-F293-4E0E-9A6F-E1F98264E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515BA96-8D51-4132-84BD-13F0239D7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5CC5-F6BD-5D42-905D-CA12DB1ADA61}" type="datetime1">
              <a:rPr lang="cs-CZ" smtClean="0"/>
              <a:t>12.11.2023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5269801-F4B5-4AA0-8438-71EB836BC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FF74B54-C1B5-4511-AFB4-AD3B3F920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201698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B16045C1-052E-4602-B006-D9BAEFA3BA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B59ECA4F-587C-4078-8845-2A2FD0854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54DB2F6-F2C8-4D70-B70E-1DB5335D6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FC26F-3175-1C49-A344-B4780DA7F9E2}" type="datetime1">
              <a:rPr lang="cs-CZ" smtClean="0"/>
              <a:t>12.11.2023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AB7829C-3B75-4005-AB35-CCF4E7BDC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E84B3E4-6EEF-4C6A-91F6-383AC01AD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85127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8F1AA-C012-40DD-BEF4-0961DFD5F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C30FE16-F572-4D40-BD5B-115C3353A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6632374-7FCD-4A2D-9251-A4C3A450D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47C50-D78B-8943-A0F9-E667329784B6}" type="datetime1">
              <a:rPr lang="cs-CZ" smtClean="0"/>
              <a:t>12.11.2023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BA94619-F828-4FBB-B806-D49E988B9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6AE168E-417D-4542-B5E3-426C8FF2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9635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0FFA2D2-F91D-416C-B1BE-85D499CB3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54919C4-948D-4619-8E27-1224979603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0A445F4A-CF02-4065-A9DE-EC18462B23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5226455E-CD20-4616-BAF7-D3CE27585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CF14A-3657-8148-9444-6E8407730EAD}" type="datetime1">
              <a:rPr lang="cs-CZ" smtClean="0"/>
              <a:t>12.11.2023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A7E5B84-AC2A-4B30-80B1-E7A982D22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A8AA9E5F-5501-425D-A70B-1221BFF5F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27832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8A5D015-DD35-4CC9-95C9-0104F9659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A892216-D21A-4F4E-8E2C-A0CF299F0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CBB77331-A617-459C-B44F-95137567A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F6566573-85CD-4AAF-A572-4CE5751E70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659EDEB0-C95F-4EB2-B589-E5EF97AFC8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582C0C0C-B563-4F30-B810-B4858FE81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4826-F76E-FF40-81EF-2271537D7B74}" type="datetime1">
              <a:rPr lang="cs-CZ" smtClean="0"/>
              <a:t>12.11.2023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3D4199BB-E2DB-4F2C-B378-A6C11112C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8E4D2156-94BE-49D4-9476-C17100708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10421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98C3A0-1FCE-4C6B-9C96-845307FA0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CF170573-9E05-4A69-B4C5-5DCF5C24E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FDE82-F910-8947-8C4B-D4844D9AE886}" type="datetime1">
              <a:rPr lang="cs-CZ" smtClean="0"/>
              <a:t>12.11.2023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36059609-D5DA-45FD-8891-BEA1911E1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73FA3A2F-A32F-4620-81B8-8CF991E88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63584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C5D23694-689D-4739-A6FC-ECDE97171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5A719-A45C-4444-A7A5-54A827413ABC}" type="datetime1">
              <a:rPr lang="cs-CZ" smtClean="0"/>
              <a:t>12.11.2023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36D8932A-2012-460F-96F3-34D6D681F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F7AD3C37-19D7-4746-BA70-6554C128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1730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BE10E1B-8294-4E26-A6A1-93ECB7C5D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38D87C5-3170-4441-B3B2-4F5CA1E74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3AD2EE31-6E0F-4302-A95E-11FDF00A5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A428323E-4B3E-4218-A5FD-75CF9467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30E5-A26C-9A45-B925-9092F949A3A6}" type="datetime1">
              <a:rPr lang="cs-CZ" smtClean="0"/>
              <a:t>12.11.2023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9EA6D0D7-E93C-4DB5-BFA6-AD9248956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C36BAAB1-2226-4A7D-89D2-FCAECAC91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5261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E810B42-47EE-4556-BAA5-FBB8A5AA6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AC09E4F1-400D-4658-8CD6-AAC881A3AA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8BFE3108-A4DF-447F-94CE-6CFFC70F3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AF9CF335-CAA3-45EF-B5A0-C42E6509A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FEF68-86DF-A44E-81D9-A435E8CCA95A}" type="datetime1">
              <a:rPr lang="cs-CZ" smtClean="0"/>
              <a:t>12.11.2023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F9C48C9-BB24-4FB2-95B7-61FCC8CB5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6D23041-8556-43F4-8B75-AE60BCD9E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39517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5C51E9A3-81BB-475A-BE48-8C33FF251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39F16F2-EC76-4B26-98C3-6EFAAD7D8B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6400F27-A90F-4054-8474-12652ED44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1E9A9-2BEC-A643-B9D5-8E50449828BC}" type="datetime1">
              <a:rPr lang="cs-CZ" smtClean="0"/>
              <a:t>12.11.2023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69638C0-1F91-441B-9CD4-4030772E1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cs-CZ"/>
              <a:t>Akademický rok 2023/24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535F8CE-FC3B-43B6-9165-E597D3EF5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537686-DA5A-488B-953D-7DCF62ADF8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76571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198D89EC-93EF-49C7-8426-84D53F440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F21D408-E27D-431E-AF0E-D6EBC76D5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4EF2DEB-6D82-4D8A-A078-D099DB45A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C0A1F-13F0-E641-9E4E-F24D243D5863}" type="datetime1">
              <a:rPr lang="cs-CZ" smtClean="0"/>
              <a:t>12.11.2023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0244ACA-3863-411C-9D65-EE78F205E5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cs-CZ"/>
              <a:t>Akademický rok 2023/24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64124F1-13B9-4E59-B6B5-CC1FCA7073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BC48A-70D4-478E-A0A9-75D9DF54B61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2297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2771A7-96B3-F54D-9D03-8F3881CF25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cs-CZ" cap="small" dirty="0"/>
              <a:t>sériová komunikace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B790AE9-B784-744F-AF6F-74413BEFEB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UART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EB76FA0-9197-CC4B-8CB9-AB24ED50D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14194-1E55-AD43-A096-DA54C3CB7D4F}" type="datetime1">
              <a:rPr lang="cs-CZ" smtClean="0"/>
              <a:t>12.11.2023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32FE2AC-18EF-C04A-81B8-B1F034F5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1</a:t>
            </a:fld>
            <a:endParaRPr lang="cs-CZ"/>
          </a:p>
        </p:txBody>
      </p:sp>
      <p:pic>
        <p:nvPicPr>
          <p:cNvPr id="7" name="Obrázek 6" descr="Obsah obrázku nůž&#10;&#10;Popis byl vytvořen automaticky">
            <a:extLst>
              <a:ext uri="{FF2B5EF4-FFF2-40B4-BE49-F238E27FC236}">
                <a16:creationId xmlns:a16="http://schemas.microsoft.com/office/drawing/2014/main" id="{21C2926F-E6AE-A64C-9B1B-7CAD3468E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400" y="136525"/>
            <a:ext cx="2743200" cy="678942"/>
          </a:xfrm>
          <a:prstGeom prst="rect">
            <a:avLst/>
          </a:prstGeom>
        </p:spPr>
      </p:pic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131A077-F811-685B-A5AC-35F821E6D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</a:p>
        </p:txBody>
      </p:sp>
    </p:spTree>
    <p:extLst>
      <p:ext uri="{BB962C8B-B14F-4D97-AF65-F5344CB8AC3E}">
        <p14:creationId xmlns:p14="http://schemas.microsoft.com/office/powerpoint/2010/main" val="889670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937E97-C977-E947-A428-AC67AAF30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Sériová komunikace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0FB9A36-9DCE-AB48-A0FF-86C2849C8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/>
              <a:t>Přenos dat po sériové lince ve formě jednotlivých bitů, které jsou posílány postupně jeden za druhým.</a:t>
            </a:r>
          </a:p>
          <a:p>
            <a:r>
              <a:rPr lang="cs-CZ" dirty="0"/>
              <a:t> Základní druhy sběrnic pro sériovou komunikaci:</a:t>
            </a:r>
          </a:p>
          <a:p>
            <a:pPr lvl="1"/>
            <a:r>
              <a:rPr lang="cs-CZ" dirty="0"/>
              <a:t>UART, I2C, RS232, USB, Ethernet, SPI, ...</a:t>
            </a:r>
          </a:p>
          <a:p>
            <a:r>
              <a:rPr lang="cs-CZ" dirty="0"/>
              <a:t>Rozdělujeme na tři druhy (směry) přenosu</a:t>
            </a:r>
          </a:p>
          <a:p>
            <a:r>
              <a:rPr lang="cs-CZ" dirty="0"/>
              <a:t>Může být synchronní a asynchronní. </a:t>
            </a:r>
          </a:p>
          <a:p>
            <a:pPr marL="0" indent="0">
              <a:buNone/>
            </a:pP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DF9F015-77F3-3B42-9BD8-82AB80334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3EE3F6B-D068-3240-B57A-8201DE86ABBC}" type="datetime1">
              <a:rPr lang="cs-CZ" smtClean="0"/>
              <a:t>12.11.2023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C52E674-9B8F-4D4F-B0F2-57CE8894E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2</a:t>
            </a:fld>
            <a:endParaRPr lang="cs-CZ" dirty="0"/>
          </a:p>
        </p:txBody>
      </p:sp>
      <p:pic>
        <p:nvPicPr>
          <p:cNvPr id="14" name="Obrázek 13">
            <a:extLst>
              <a:ext uri="{FF2B5EF4-FFF2-40B4-BE49-F238E27FC236}">
                <a16:creationId xmlns:a16="http://schemas.microsoft.com/office/drawing/2014/main" id="{BC112180-9D0F-B44C-B29F-AE15ADE88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7576" y="3124200"/>
            <a:ext cx="4396301" cy="2991515"/>
          </a:xfrm>
          <a:prstGeom prst="rect">
            <a:avLst/>
          </a:prstGeom>
        </p:spPr>
      </p:pic>
      <p:cxnSp>
        <p:nvCxnSpPr>
          <p:cNvPr id="21" name="Přímá spojovací šipka 20">
            <a:extLst>
              <a:ext uri="{FF2B5EF4-FFF2-40B4-BE49-F238E27FC236}">
                <a16:creationId xmlns:a16="http://schemas.microsoft.com/office/drawing/2014/main" id="{1BC32700-4D3F-5A4A-A486-95EB79B2883F}"/>
              </a:ext>
            </a:extLst>
          </p:cNvPr>
          <p:cNvCxnSpPr>
            <a:cxnSpLocks/>
          </p:cNvCxnSpPr>
          <p:nvPr/>
        </p:nvCxnSpPr>
        <p:spPr>
          <a:xfrm>
            <a:off x="7333129" y="3908612"/>
            <a:ext cx="600636" cy="13447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BE7F22E-BFDB-9C82-C9A0-BE6897E16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07160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E24C3AA-EB1E-074F-9501-1DD2035C4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UART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DF10EFB-1011-A94C-8A0C-47FE9A90B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UART = Universal </a:t>
            </a:r>
            <a:r>
              <a:rPr lang="cs-CZ" dirty="0" err="1"/>
              <a:t>Asynchronous</a:t>
            </a:r>
            <a:r>
              <a:rPr lang="cs-CZ" dirty="0"/>
              <a:t> </a:t>
            </a:r>
            <a:r>
              <a:rPr lang="cs-CZ" dirty="0" err="1"/>
              <a:t>Receiver</a:t>
            </a:r>
            <a:r>
              <a:rPr lang="cs-CZ" dirty="0"/>
              <a:t> – </a:t>
            </a:r>
            <a:r>
              <a:rPr lang="cs-CZ" dirty="0" err="1"/>
              <a:t>Transmitter</a:t>
            </a:r>
            <a:endParaRPr lang="cs-CZ" dirty="0"/>
          </a:p>
          <a:p>
            <a:r>
              <a:rPr lang="cs-CZ" dirty="0"/>
              <a:t>Asynchronní sběrnice</a:t>
            </a:r>
          </a:p>
          <a:p>
            <a:r>
              <a:rPr lang="cs-CZ" dirty="0"/>
              <a:t>Přenos oběma směry naráz = full-duplex</a:t>
            </a:r>
          </a:p>
          <a:p>
            <a:r>
              <a:rPr lang="cs-CZ" dirty="0"/>
              <a:t>Rychlost přenosu musí být stejná na obou zařízeních</a:t>
            </a:r>
          </a:p>
          <a:p>
            <a:pPr lvl="1"/>
            <a:r>
              <a:rPr lang="cs-CZ" dirty="0" err="1"/>
              <a:t>Baudová</a:t>
            </a:r>
            <a:r>
              <a:rPr lang="cs-CZ" dirty="0"/>
              <a:t> rychlost (1 baud = 1 bit/s)</a:t>
            </a:r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A70BD71-3E05-3546-BB9B-DA9E7DFD6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B8E7D183-1883-9F4E-96FE-A614F4180EFC}" type="datetime1">
              <a:rPr lang="cs-CZ" smtClean="0"/>
              <a:t>12.11.2023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D913CD1-39EF-0843-85B4-CC84D2424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3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EA82EB40-36EB-574C-B1A5-75986ABF4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809207"/>
            <a:ext cx="4038033" cy="2367756"/>
          </a:xfrm>
          <a:prstGeom prst="rect">
            <a:avLst/>
          </a:prstGeom>
        </p:spPr>
      </p:pic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C11C42F-CC63-E53A-BC72-C81FF88CC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2039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5E21DD2-C695-7344-8C5C-C724955F6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UART – Formát datového balíčku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4FED558-F711-CA41-A440-43C16A5D4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Datový balíček = zpráva, kterou chceme poslat (např. </a:t>
            </a:r>
            <a:r>
              <a:rPr lang="cs-CZ" dirty="0" err="1"/>
              <a:t>char</a:t>
            </a:r>
            <a:r>
              <a:rPr lang="cs-CZ" dirty="0"/>
              <a:t>)</a:t>
            </a:r>
          </a:p>
          <a:p>
            <a:r>
              <a:rPr lang="cs-CZ" dirty="0"/>
              <a:t>1 </a:t>
            </a:r>
            <a:r>
              <a:rPr lang="cs-CZ" dirty="0" err="1"/>
              <a:t>char</a:t>
            </a:r>
            <a:r>
              <a:rPr lang="cs-CZ" dirty="0"/>
              <a:t> = 1 byte = 8 bitů</a:t>
            </a:r>
          </a:p>
          <a:p>
            <a:r>
              <a:rPr lang="cs-CZ" dirty="0"/>
              <a:t>Datový balíček obsahuje:</a:t>
            </a:r>
          </a:p>
          <a:p>
            <a:pPr lvl="1"/>
            <a:r>
              <a:rPr lang="cs-CZ" dirty="0"/>
              <a:t>Start/Stop bit</a:t>
            </a:r>
          </a:p>
          <a:p>
            <a:pPr lvl="1"/>
            <a:r>
              <a:rPr lang="cs-CZ" dirty="0"/>
              <a:t>Datové bity</a:t>
            </a:r>
          </a:p>
          <a:p>
            <a:pPr lvl="1"/>
            <a:r>
              <a:rPr lang="cs-CZ" dirty="0"/>
              <a:t>Paritní bit (nepovinný) (např.: </a:t>
            </a:r>
            <a:r>
              <a:rPr lang="cs-CZ" dirty="0" err="1"/>
              <a:t>Arduino</a:t>
            </a:r>
            <a:r>
              <a:rPr lang="cs-CZ" dirty="0"/>
              <a:t> má v základu paritu vypnutou)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5F0C35B-1F20-ED44-9179-BAEF52095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B13C371A-1D33-8740-9225-1801C3C65BE1}" type="datetime1">
              <a:rPr lang="cs-CZ" smtClean="0"/>
              <a:t>12.11.2023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E361D63-E168-EF45-AF1B-21CCD13B5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4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A4AB0978-F31E-9F4D-BD2D-5F74612A86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20" t="59706" r="19062" b="19902"/>
          <a:stretch/>
        </p:blipFill>
        <p:spPr>
          <a:xfrm>
            <a:off x="2450183" y="4666526"/>
            <a:ext cx="7291633" cy="1377530"/>
          </a:xfrm>
          <a:prstGeom prst="rect">
            <a:avLst/>
          </a:prstGeom>
        </p:spPr>
      </p:pic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660AE10-7CC8-412C-EB0D-F25C753D9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38059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218005F-C461-6742-9609-BE90E0A1D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UART – LSB a MSB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516F5B1-4E46-7D48-8604-D363A52FA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/>
              <a:t>Při odesílání datového balíčku se vždy otáčí pořadí bitů, tak aby ten nejdůležitější bit (MSB) byl na konci celého balíčku a zamezilo se tak největším chybám.</a:t>
            </a:r>
          </a:p>
          <a:p>
            <a:r>
              <a:rPr lang="cs-CZ" dirty="0"/>
              <a:t>LSB = least </a:t>
            </a:r>
            <a:r>
              <a:rPr lang="cs-CZ" dirty="0" err="1"/>
              <a:t>significant</a:t>
            </a:r>
            <a:r>
              <a:rPr lang="cs-CZ" dirty="0"/>
              <a:t> bit</a:t>
            </a:r>
          </a:p>
          <a:p>
            <a:r>
              <a:rPr lang="cs-CZ" dirty="0"/>
              <a:t>MSB = most </a:t>
            </a:r>
            <a:r>
              <a:rPr lang="cs-CZ" dirty="0" err="1"/>
              <a:t>significant</a:t>
            </a:r>
            <a:r>
              <a:rPr lang="cs-CZ" dirty="0"/>
              <a:t> bit</a:t>
            </a:r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DB2C1EF-06EF-E241-AD16-C167C8CCB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0920D73-B7D3-DA44-98E8-A881BF07D305}" type="datetime1">
              <a:rPr lang="cs-CZ" smtClean="0"/>
              <a:t>12.11.2023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FCBE1D1-0365-7A42-88F2-7FEE08DFC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5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9F6081F9-1FEE-BB46-BF7D-71CE7F2246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009"/>
          <a:stretch/>
        </p:blipFill>
        <p:spPr>
          <a:xfrm>
            <a:off x="4996703" y="2843679"/>
            <a:ext cx="6591300" cy="3099921"/>
          </a:xfrm>
          <a:prstGeom prst="rect">
            <a:avLst/>
          </a:prstGeom>
        </p:spPr>
      </p:pic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D5B8B24-5361-12F0-A0A3-CAB0D4379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10271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3737DF5-30A7-104D-A496-89BB7218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Paritní bit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024814A-04B1-1449-AD56-0EA46A101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Slouží ke kontrole zda je přijatý datový balíček správný.</a:t>
            </a:r>
          </a:p>
          <a:p>
            <a:r>
              <a:rPr lang="cs-CZ" dirty="0"/>
              <a:t>Řídí se počtem jedniček v datovém balíčku:</a:t>
            </a:r>
          </a:p>
          <a:p>
            <a:pPr lvl="1"/>
            <a:r>
              <a:rPr lang="cs-CZ" dirty="0"/>
              <a:t>Sudá parita (počet jedniček je sudý) (např. pro </a:t>
            </a:r>
            <a:r>
              <a:rPr lang="cs-CZ" dirty="0">
                <a:highlight>
                  <a:srgbClr val="FFFF00"/>
                </a:highlight>
              </a:rPr>
              <a:t>1</a:t>
            </a:r>
            <a:r>
              <a:rPr lang="cs-CZ" dirty="0"/>
              <a:t>0</a:t>
            </a:r>
            <a:r>
              <a:rPr lang="cs-CZ" dirty="0">
                <a:highlight>
                  <a:srgbClr val="FFFF00"/>
                </a:highlight>
              </a:rPr>
              <a:t>11</a:t>
            </a:r>
            <a:r>
              <a:rPr lang="cs-CZ" dirty="0"/>
              <a:t>00</a:t>
            </a:r>
            <a:r>
              <a:rPr lang="cs-CZ" dirty="0">
                <a:highlight>
                  <a:srgbClr val="FFFF00"/>
                </a:highlight>
              </a:rPr>
              <a:t>11</a:t>
            </a:r>
            <a:r>
              <a:rPr lang="cs-CZ" dirty="0"/>
              <a:t> doplní nakonec 1, aby celkový počet jedniček byl sudý -&gt; viz. níže)</a:t>
            </a:r>
          </a:p>
          <a:p>
            <a:pPr lvl="1"/>
            <a:r>
              <a:rPr lang="cs-CZ" dirty="0"/>
              <a:t>Lichá parita (počet jedniček je lichý)</a:t>
            </a:r>
          </a:p>
          <a:p>
            <a:r>
              <a:rPr lang="cs-CZ" dirty="0"/>
              <a:t>Obě strany se musí předem domluvit jakou paritu budou používat.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A9D790F-7BCE-EA4B-A39B-ABCFCD50D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D89D9E16-FACB-7F46-8F68-41D427B1D347}" type="datetime1">
              <a:rPr lang="cs-CZ" smtClean="0"/>
              <a:t>12.11.2023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3A00B91-CACC-E547-BAA9-6EA6E541D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6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35F69CA6-B856-7041-B012-FD307DF36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4165" y="4514540"/>
            <a:ext cx="5843669" cy="1662423"/>
          </a:xfrm>
          <a:prstGeom prst="rect">
            <a:avLst/>
          </a:prstGeom>
        </p:spPr>
      </p:pic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7CC4FD8-2BBE-76FB-B021-5AE50B176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10623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732D5C3-0CBB-A14A-AECC-903950D4D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1E6297D-F8FE-F24E-8AAD-4F558C5D4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2D088BE2-4669-2F4F-9F5C-A3DAFF8B075E}" type="datetime1">
              <a:rPr lang="cs-CZ" smtClean="0"/>
              <a:t>12.11.2023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99E3CC9-9AE9-9D4D-987C-751A14A7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7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E46BD111-C6B4-214E-B6ED-39C811EC5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9461"/>
            <a:ext cx="12192000" cy="5678466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522E4716-533F-D34E-8E8B-D180B95BC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43645"/>
            <a:ext cx="12191999" cy="637392"/>
          </a:xfrm>
        </p:spPr>
        <p:txBody>
          <a:bodyPr>
            <a:normAutofit fontScale="90000"/>
          </a:bodyPr>
          <a:lstStyle/>
          <a:p>
            <a:pPr algn="ctr"/>
            <a:r>
              <a:rPr lang="cs-CZ" b="1" dirty="0"/>
              <a:t>Pomůcka pro určení paritního bitu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FC4A0C79-22F9-0045-9349-4054755FE735}"/>
              </a:ext>
            </a:extLst>
          </p:cNvPr>
          <p:cNvSpPr txBox="1"/>
          <p:nvPr/>
        </p:nvSpPr>
        <p:spPr>
          <a:xfrm>
            <a:off x="3610925" y="6416590"/>
            <a:ext cx="49996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000" i="1" dirty="0"/>
              <a:t>Copyright © </a:t>
            </a:r>
            <a:r>
              <a:rPr lang="cs-CZ" sz="1000" i="1" dirty="0" err="1"/>
              <a:t>from</a:t>
            </a:r>
            <a:r>
              <a:rPr lang="cs-CZ" sz="1000" i="1" dirty="0"/>
              <a:t> Petr Haken (4EA s1 2020/21)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407FE79-8EAA-68F0-0699-F58EA24B7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7028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A5F2C10-6BF8-404B-B533-90BD6A8C9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ASCII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3A9AC91-D4FA-AC45-9CA8-26E2EB365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cs-CZ" dirty="0"/>
              <a:t>Pro převádění písmen na binární kód využíváme ASCII tabulku.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281B895-8FB2-964C-B3FA-BEC0DE517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4FB28AFC-DF8D-4F40-A753-3178E0042C8C}" type="datetime1">
              <a:rPr lang="cs-CZ" smtClean="0"/>
              <a:t>12.11.2023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E9CE761-A188-1F48-8672-7737FA9D5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8</a:t>
            </a:fld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5409EDAD-2EA3-AC4E-9CB1-8DA5D8975A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5" t="16817" r="4747" b="3293"/>
          <a:stretch/>
        </p:blipFill>
        <p:spPr>
          <a:xfrm>
            <a:off x="6096000" y="685753"/>
            <a:ext cx="4520184" cy="5486494"/>
          </a:xfrm>
          <a:prstGeom prst="rect">
            <a:avLst/>
          </a:prstGeom>
        </p:spPr>
      </p:pic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F08F28D-7FEE-1948-4717-B5DFCB7C0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62469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ázek 7" descr="Obsah obrázku hodiny&#10;&#10;Popis byl vytvořen automaticky">
            <a:extLst>
              <a:ext uri="{FF2B5EF4-FFF2-40B4-BE49-F238E27FC236}">
                <a16:creationId xmlns:a16="http://schemas.microsoft.com/office/drawing/2014/main" id="{11548AB9-59DD-8640-8CFB-9E8AE54393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DD9A2BC-F2AB-B940-9F31-F861240F4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537686-DA5A-488B-953D-7DCF62ADF810}" type="slidenum">
              <a:rPr lang="cs-CZ" smtClean="0"/>
              <a:t>9</a:t>
            </a:fld>
            <a:endParaRPr lang="cs-CZ" dirty="0"/>
          </a:p>
        </p:txBody>
      </p:sp>
      <p:graphicFrame>
        <p:nvGraphicFramePr>
          <p:cNvPr id="12" name="Tabulka 11">
            <a:extLst>
              <a:ext uri="{FF2B5EF4-FFF2-40B4-BE49-F238E27FC236}">
                <a16:creationId xmlns:a16="http://schemas.microsoft.com/office/drawing/2014/main" id="{70914333-376A-054C-B1B9-45D53FB8D8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884781"/>
              </p:ext>
            </p:extLst>
          </p:nvPr>
        </p:nvGraphicFramePr>
        <p:xfrm>
          <a:off x="3909522" y="2771192"/>
          <a:ext cx="3692320" cy="2174033"/>
        </p:xfrm>
        <a:graphic>
          <a:graphicData uri="http://schemas.openxmlformats.org/drawingml/2006/table">
            <a:tbl>
              <a:tblPr/>
              <a:tblGrid>
                <a:gridCol w="369232">
                  <a:extLst>
                    <a:ext uri="{9D8B030D-6E8A-4147-A177-3AD203B41FA5}">
                      <a16:colId xmlns:a16="http://schemas.microsoft.com/office/drawing/2014/main" val="1883597499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2290227839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3273902072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703844303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1899836749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928612456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4160429633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1744037594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4177245396"/>
                    </a:ext>
                  </a:extLst>
                </a:gridCol>
                <a:gridCol w="369232">
                  <a:extLst>
                    <a:ext uri="{9D8B030D-6E8A-4147-A177-3AD203B41FA5}">
                      <a16:colId xmlns:a16="http://schemas.microsoft.com/office/drawing/2014/main" val="3570323793"/>
                    </a:ext>
                  </a:extLst>
                </a:gridCol>
              </a:tblGrid>
              <a:tr h="2174033">
                <a:tc>
                  <a:txBody>
                    <a:bodyPr/>
                    <a:lstStyle/>
                    <a:p>
                      <a:pPr algn="ctr"/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mpd="sng">
                      <a:solidFill>
                        <a:srgbClr val="FFFF00"/>
                      </a:solidFill>
                      <a:prstDash val="dash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0</a:t>
                      </a:r>
                    </a:p>
                  </a:txBody>
                  <a:tcPr anchor="b"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>
                          <a:solidFill>
                            <a:srgbClr val="FFFF00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rgbClr val="FFFF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mpd="sng">
                      <a:solidFill>
                        <a:srgbClr val="FFFF00"/>
                      </a:solidFill>
                      <a:prstDash val="dash"/>
                    </a:lnR>
                    <a:lnT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048363"/>
                  </a:ext>
                </a:extLst>
              </a:tr>
            </a:tbl>
          </a:graphicData>
        </a:graphic>
      </p:graphicFrame>
      <p:sp>
        <p:nvSpPr>
          <p:cNvPr id="14" name="TextovéPole 13">
            <a:extLst>
              <a:ext uri="{FF2B5EF4-FFF2-40B4-BE49-F238E27FC236}">
                <a16:creationId xmlns:a16="http://schemas.microsoft.com/office/drawing/2014/main" id="{7B7B2729-4B25-AB4B-89FC-CDF7705682EA}"/>
              </a:ext>
            </a:extLst>
          </p:cNvPr>
          <p:cNvSpPr txBox="1"/>
          <p:nvPr/>
        </p:nvSpPr>
        <p:spPr>
          <a:xfrm>
            <a:off x="3177939" y="5356945"/>
            <a:ext cx="936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rgbClr val="FFFF00"/>
                </a:solidFill>
              </a:rPr>
              <a:t>Start bit</a:t>
            </a:r>
          </a:p>
        </p:txBody>
      </p:sp>
      <p:cxnSp>
        <p:nvCxnSpPr>
          <p:cNvPr id="17" name="Přímá spojovací šipka 16">
            <a:extLst>
              <a:ext uri="{FF2B5EF4-FFF2-40B4-BE49-F238E27FC236}">
                <a16:creationId xmlns:a16="http://schemas.microsoft.com/office/drawing/2014/main" id="{E5260596-2AEB-DA41-8CC6-C9DACFC60406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3646369" y="5019869"/>
            <a:ext cx="365794" cy="33707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Přímá spojovací šipka 8">
            <a:extLst>
              <a:ext uri="{FF2B5EF4-FFF2-40B4-BE49-F238E27FC236}">
                <a16:creationId xmlns:a16="http://schemas.microsoft.com/office/drawing/2014/main" id="{FB53CF83-6657-4A4D-B130-46CA1A88C0F9}"/>
              </a:ext>
            </a:extLst>
          </p:cNvPr>
          <p:cNvCxnSpPr>
            <a:cxnSpLocks/>
          </p:cNvCxnSpPr>
          <p:nvPr/>
        </p:nvCxnSpPr>
        <p:spPr>
          <a:xfrm flipH="1" flipV="1">
            <a:off x="7500395" y="4945225"/>
            <a:ext cx="184596" cy="338729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98A88448-D8F1-D243-8622-9099C27F5D37}"/>
              </a:ext>
            </a:extLst>
          </p:cNvPr>
          <p:cNvSpPr txBox="1"/>
          <p:nvPr/>
        </p:nvSpPr>
        <p:spPr>
          <a:xfrm>
            <a:off x="7601844" y="5283954"/>
            <a:ext cx="91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rgbClr val="FFFF00"/>
                </a:solidFill>
              </a:rPr>
              <a:t>Stop bit</a:t>
            </a:r>
          </a:p>
        </p:txBody>
      </p:sp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A871573C-2F86-E3FB-882E-988EF09D6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DD83969-C529-9844-85A1-C494F9E18CF2}" type="datetime1">
              <a:rPr lang="cs-CZ" smtClean="0"/>
              <a:t>12.11.2023</a:t>
            </a:fld>
            <a:endParaRPr lang="cs-CZ" dirty="0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F74E56AD-27B4-B5CC-B186-BDB90BF19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Akademický rok 2023/24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50084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3" grpId="0"/>
    </p:bld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Vlastní návr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3E19A743FFEA74D9512F2DA97C869DF" ma:contentTypeVersion="5" ma:contentTypeDescription="Vytvoří nový dokument" ma:contentTypeScope="" ma:versionID="5b8022b7317184bad81eabe05408417b">
  <xsd:schema xmlns:xsd="http://www.w3.org/2001/XMLSchema" xmlns:xs="http://www.w3.org/2001/XMLSchema" xmlns:p="http://schemas.microsoft.com/office/2006/metadata/properties" xmlns:ns3="ac0d6c10-ec1e-4d54-ba6b-3ab92d8dfa0b" xmlns:ns4="4631c8b9-6495-4591-8316-26c441f1bad0" targetNamespace="http://schemas.microsoft.com/office/2006/metadata/properties" ma:root="true" ma:fieldsID="a65cbd4495be7c179ad83fc920edffdc" ns3:_="" ns4:_="">
    <xsd:import namespace="ac0d6c10-ec1e-4d54-ba6b-3ab92d8dfa0b"/>
    <xsd:import namespace="4631c8b9-6495-4591-8316-26c441f1bad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0d6c10-ec1e-4d54-ba6b-3ab92d8dfa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31c8b9-6495-4591-8316-26c441f1bad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dílí se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dílené s podrobnostm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odnota hash upozornění na sdílení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3DD9B41-AE9F-4EFE-AF6A-D66906DDA4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69A7244-861E-4C33-BF7F-BCF5F6814F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c0d6c10-ec1e-4d54-ba6b-3ab92d8dfa0b"/>
    <ds:schemaRef ds:uri="4631c8b9-6495-4591-8316-26c441f1bad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CC2927-C183-410C-89DC-7252EBFBABAB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1032</TotalTime>
  <Words>341</Words>
  <Application>Microsoft Macintosh PowerPoint</Application>
  <PresentationFormat>Širokoúhlá obrazovka</PresentationFormat>
  <Paragraphs>74</Paragraphs>
  <Slides>9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Motiv Office</vt:lpstr>
      <vt:lpstr>Vlastní návrh</vt:lpstr>
      <vt:lpstr>sériová komunikace</vt:lpstr>
      <vt:lpstr>Sériová komunikace</vt:lpstr>
      <vt:lpstr>UART</vt:lpstr>
      <vt:lpstr>UART – Formát datového balíčku</vt:lpstr>
      <vt:lpstr>UART – LSB a MSB</vt:lpstr>
      <vt:lpstr>Paritní bit</vt:lpstr>
      <vt:lpstr>Pomůcka pro určení paritního bitu</vt:lpstr>
      <vt:lpstr>ASCII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Laboratorní zdroj</dc:title>
  <dc:creator>Padmann Šťastný</dc:creator>
  <cp:lastModifiedBy>Vagner, Josef</cp:lastModifiedBy>
  <cp:revision>58</cp:revision>
  <dcterms:created xsi:type="dcterms:W3CDTF">2020-02-09T17:50:21Z</dcterms:created>
  <dcterms:modified xsi:type="dcterms:W3CDTF">2023-11-12T13:13:22Z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0x01010013E19A743FFEA74D9512F2DA97C869DF</vt:lpwstr>
  </property>
</Properties>
</file>